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73" r:id="rId2"/>
    <p:sldId id="262" r:id="rId3"/>
    <p:sldId id="263" r:id="rId4"/>
    <p:sldId id="256" r:id="rId5"/>
    <p:sldId id="257" r:id="rId6"/>
    <p:sldId id="259" r:id="rId7"/>
    <p:sldId id="268" r:id="rId8"/>
    <p:sldId id="258" r:id="rId9"/>
    <p:sldId id="264" r:id="rId10"/>
    <p:sldId id="265" r:id="rId11"/>
    <p:sldId id="266" r:id="rId12"/>
    <p:sldId id="269" r:id="rId13"/>
    <p:sldId id="267" r:id="rId14"/>
    <p:sldId id="271" r:id="rId15"/>
    <p:sldId id="274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073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731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457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9013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324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363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2119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954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601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21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170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849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241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751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100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774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80325-D7A7-434F-AE7B-11D583811629}" type="datetimeFigureOut">
              <a:rPr lang="sl-SI" smtClean="0"/>
              <a:t>21.5.2020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35668F-7EC4-4166-A4EF-D9AE7DCF4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9115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ucbeniki.sio.si/nit4/1320/index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challenge/09633724?challenge-id=8518a252-3527-479e-8ebd-8ae34ac6bf79_158988461194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cbeniki.sio.si/nit4/1304/index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UČI SE, UTRJUJ IN PONAVLJAJ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592827"/>
            <a:ext cx="11136124" cy="4448536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RAZISKOVANJE JE TUDI POTOVANJE V PRETEKLOST (U/96 – 107)</a:t>
            </a:r>
          </a:p>
          <a:p>
            <a:r>
              <a:rPr lang="sl-SI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SVET SNOVI (U/60 - 70)</a:t>
            </a:r>
          </a:p>
          <a:p>
            <a:r>
              <a:rPr lang="sl-SI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 RAZLIČNIH OKOLJIH ŽIVIJO RAZLIČNA ŽIVA BITJA  (U/108 – 113)</a:t>
            </a:r>
            <a:endParaRPr lang="sl-SI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608412"/>
            <a:ext cx="3850907" cy="26989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85" y="3384448"/>
            <a:ext cx="3333750" cy="33337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r="76388"/>
          <a:stretch/>
        </p:blipFill>
        <p:spPr>
          <a:xfrm>
            <a:off x="8567437" y="3384448"/>
            <a:ext cx="2591647" cy="31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rastejo glive?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2160589"/>
            <a:ext cx="6460885" cy="3880773"/>
          </a:xfrm>
        </p:spPr>
        <p:txBody>
          <a:bodyPr>
            <a:normAutofit/>
          </a:bodyPr>
          <a:lstStyle/>
          <a:p>
            <a:r>
              <a:rPr lang="sl-SI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 vseh življenjskih okoljih na svetu, od gozdov in puščav, do morskih globin.</a:t>
            </a:r>
            <a:endParaRPr lang="sl-SI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4424" t="18040" r="-4424" b="-255"/>
          <a:stretch/>
        </p:blipFill>
        <p:spPr>
          <a:xfrm>
            <a:off x="6725265" y="609600"/>
            <a:ext cx="4625923" cy="60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Kakšen je pomen gliv?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606653"/>
            <a:ext cx="4823814" cy="4434710"/>
          </a:xfrm>
        </p:spPr>
        <p:txBody>
          <a:bodyPr>
            <a:noAutofit/>
          </a:bodyPr>
          <a:lstStyle/>
          <a:p>
            <a:r>
              <a:rPr lang="sl-SI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</a:t>
            </a:r>
            <a:r>
              <a:rPr lang="sl-SI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 </a:t>
            </a:r>
            <a:r>
              <a:rPr lang="sl-SI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zelo pomembne, saj sodelujejo pri razkrajanju odmrlih organizmov. Pri tem se v tla izločijo snovi, ki so na voljo rastlinam, ki tam rastejo.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942" y="1606652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5802"/>
          </a:xfrm>
        </p:spPr>
        <p:txBody>
          <a:bodyPr/>
          <a:lstStyle/>
          <a:p>
            <a:r>
              <a:rPr lang="sl-SI" dirty="0" smtClean="0"/>
              <a:t>S čim se glive razmnožujejo?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80573" y="1585402"/>
            <a:ext cx="8596668" cy="4426463"/>
          </a:xfrm>
        </p:spPr>
        <p:txBody>
          <a:bodyPr>
            <a:normAutofit/>
          </a:bodyPr>
          <a:lstStyle/>
          <a:p>
            <a:r>
              <a:rPr lang="sl-SI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 trosi (sporami).</a:t>
            </a:r>
            <a:endParaRPr lang="sl-SI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879" y="2731370"/>
            <a:ext cx="8330601" cy="369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Kakšno nalogo opravlja klobuk gobe in kako bi to raziskal?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65472" y="2160589"/>
            <a:ext cx="6622026" cy="3880773"/>
          </a:xfrm>
        </p:spPr>
        <p:txBody>
          <a:bodyPr>
            <a:noAutofit/>
          </a:bodyPr>
          <a:lstStyle/>
          <a:p>
            <a:r>
              <a:rPr lang="sl-SI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Klobuk opravlja razmnoževalno nalogo, saj je pod klobukom trosovnica, v njej pa nastajajo trosi, s katerimi se gliva razmnožuje. Če bi zrele trose iz trosovnice stresel na zemljo, bi se pod ugodnimi pogoji tam razvila goba.</a:t>
            </a:r>
          </a:p>
          <a:p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83" y="1930399"/>
            <a:ext cx="5118759" cy="29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66916" y="589935"/>
            <a:ext cx="94979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 smtClean="0">
                <a:solidFill>
                  <a:srgbClr val="92D050"/>
                </a:solidFill>
              </a:rPr>
              <a:t>Kaj pomeni sožitje?</a:t>
            </a:r>
            <a:endParaRPr lang="sl-SI" sz="4000" dirty="0">
              <a:solidFill>
                <a:srgbClr val="92D050"/>
              </a:solidFill>
            </a:endParaRPr>
          </a:p>
          <a:p>
            <a:r>
              <a:rPr lang="sl-SI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Odnos med dvema živima </a:t>
            </a:r>
          </a:p>
          <a:p>
            <a:r>
              <a:rPr lang="sl-SI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bitjema, od katerega imata </a:t>
            </a:r>
          </a:p>
          <a:p>
            <a:r>
              <a:rPr lang="sl-SI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obe koristi. </a:t>
            </a:r>
          </a:p>
          <a:p>
            <a:endParaRPr lang="sl-SI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sl-SI" sz="4000" dirty="0" smtClean="0">
                <a:solidFill>
                  <a:srgbClr val="92D050"/>
                </a:solidFill>
              </a:rPr>
              <a:t>Kaj pomeni, da nekatere glive uspevajo v  sožitju z algami?</a:t>
            </a:r>
            <a:endParaRPr lang="sl-SI" sz="4000" dirty="0">
              <a:solidFill>
                <a:srgbClr val="92D050"/>
              </a:solidFill>
            </a:endParaRPr>
          </a:p>
          <a:p>
            <a:r>
              <a:rPr lang="sl-SI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Glive dobijo od alg hranilne snovi, alge pa od gliv vodo in minerale iz okolja.</a:t>
            </a:r>
            <a:endParaRPr lang="sl-SI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88" y="235974"/>
            <a:ext cx="4080554" cy="30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Razišči, kako pravilno nabiramo gobe.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003" y="1930400"/>
            <a:ext cx="550497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Uči se , utrjuj in ponavljaj s pomočjo </a:t>
            </a:r>
            <a:br>
              <a:rPr lang="sl-SI" dirty="0" smtClean="0"/>
            </a:br>
            <a:r>
              <a:rPr lang="sl-SI" dirty="0" smtClean="0"/>
              <a:t>e-učbenika </a:t>
            </a:r>
            <a:r>
              <a:rPr lang="sl-SI" dirty="0" smtClean="0"/>
              <a:t>in vprašanj.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Poglavje Različnost živega</a:t>
            </a:r>
          </a:p>
          <a:p>
            <a:endParaRPr lang="sl-SI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Na naslednjo stran se premakneš tako, 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da se z drsnikom spustiš do konca strani in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klikneš na puščico desno spodaj (naprej).</a:t>
            </a:r>
          </a:p>
          <a:p>
            <a:pPr marL="0" indent="0">
              <a:buNone/>
            </a:pPr>
            <a:endParaRPr lang="sl-SI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Učbenik najdeš na naslednji povezavi:</a:t>
            </a:r>
          </a:p>
          <a:p>
            <a:pPr marL="0" indent="0">
              <a:buNone/>
            </a:pPr>
            <a:r>
              <a:rPr lang="sl-SI" sz="2400" dirty="0" smtClean="0">
                <a:hlinkClick r:id="rId2"/>
              </a:rPr>
              <a:t>https</a:t>
            </a:r>
            <a:r>
              <a:rPr lang="sl-SI" sz="2400" dirty="0">
                <a:hlinkClick r:id="rId2"/>
              </a:rPr>
              <a:t>://eucbeniki.sio.si/nit4/1320/index.html</a:t>
            </a:r>
            <a:endParaRPr lang="sl-SI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sl-SI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sl-SI" sz="2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1089" t="12025" r="59476" b="31819"/>
          <a:stretch/>
        </p:blipFill>
        <p:spPr>
          <a:xfrm>
            <a:off x="7164981" y="1270000"/>
            <a:ext cx="4807975" cy="384932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135484" y="2949677"/>
            <a:ext cx="2017796" cy="1563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" name="Raven puščični povezovalnik 7"/>
          <p:cNvCxnSpPr/>
          <p:nvPr/>
        </p:nvCxnSpPr>
        <p:spPr>
          <a:xfrm>
            <a:off x="4085303" y="2831690"/>
            <a:ext cx="2861187" cy="362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4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605182" cy="820175"/>
          </a:xfrm>
        </p:spPr>
        <p:txBody>
          <a:bodyPr/>
          <a:lstStyle/>
          <a:p>
            <a:r>
              <a:rPr lang="sl-SI" dirty="0" smtClean="0"/>
              <a:t>Vodovod, kanalizacija, centralno ogrevanje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50" r="50939" b="19486"/>
          <a:stretch/>
        </p:blipFill>
        <p:spPr>
          <a:xfrm>
            <a:off x="6492098" y="2106443"/>
            <a:ext cx="5699902" cy="445237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6492098" y="3254477"/>
            <a:ext cx="1902543" cy="1179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7" name="Raven puščični povezovalnik 6"/>
          <p:cNvCxnSpPr/>
          <p:nvPr/>
        </p:nvCxnSpPr>
        <p:spPr>
          <a:xfrm>
            <a:off x="3952568" y="3995992"/>
            <a:ext cx="2286000" cy="2419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ravokotnik 7"/>
          <p:cNvSpPr/>
          <p:nvPr/>
        </p:nvSpPr>
        <p:spPr>
          <a:xfrm>
            <a:off x="117987" y="1703056"/>
            <a:ext cx="6518787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dirty="0" smtClean="0"/>
              <a:t>Za preverjanje reši </a:t>
            </a:r>
            <a:r>
              <a:rPr lang="sl-SI" sz="3200" dirty="0" err="1"/>
              <a:t>K</a:t>
            </a:r>
            <a:r>
              <a:rPr lang="sl-SI" sz="3200" dirty="0" err="1" smtClean="0"/>
              <a:t>ahoot</a:t>
            </a:r>
            <a:r>
              <a:rPr lang="sl-SI" sz="3200" dirty="0" smtClean="0"/>
              <a:t> kviz. </a:t>
            </a:r>
            <a:r>
              <a:rPr lang="sl-SI" dirty="0" smtClean="0"/>
              <a:t>Povezava bo aktivna do petka zvečer.</a:t>
            </a:r>
          </a:p>
          <a:p>
            <a:endParaRPr lang="sl-SI" dirty="0"/>
          </a:p>
          <a:p>
            <a:r>
              <a:rPr lang="sl-SI" dirty="0" smtClean="0">
                <a:hlinkClick r:id="rId3"/>
              </a:rPr>
              <a:t>https://kahoot.it/challenge/09633724?challenge-id=8518a252-3527-479e-8ebd-8ae34ac6bf79_1589884611945</a:t>
            </a:r>
            <a:endParaRPr lang="sl-SI" dirty="0" smtClean="0"/>
          </a:p>
          <a:p>
            <a:r>
              <a:rPr lang="sl-SI" dirty="0"/>
              <a:t>Game PIN: </a:t>
            </a:r>
            <a:r>
              <a:rPr lang="sl-SI" b="1" dirty="0" smtClean="0"/>
              <a:t>09633724</a:t>
            </a:r>
          </a:p>
          <a:p>
            <a:endParaRPr lang="sl-SI" dirty="0" smtClean="0"/>
          </a:p>
          <a:p>
            <a:r>
              <a:rPr lang="sl-SI" sz="3200" dirty="0" smtClean="0"/>
              <a:t>Uči se, utrjuj in ponavljaj s pomočjo </a:t>
            </a:r>
            <a:r>
              <a:rPr lang="sl-SI" sz="3200" dirty="0" smtClean="0"/>
              <a:t>e-učbenika</a:t>
            </a:r>
            <a:r>
              <a:rPr lang="sl-SI" sz="3200" dirty="0" smtClean="0"/>
              <a:t>.</a:t>
            </a:r>
            <a:r>
              <a:rPr lang="sl-SI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sl-SI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sl-SI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Učbenik najdeš na naslednji povezavi:</a:t>
            </a:r>
          </a:p>
          <a:p>
            <a:endParaRPr lang="sl-SI" sz="3200" dirty="0" smtClean="0"/>
          </a:p>
          <a:p>
            <a:endParaRPr lang="sl-SI" sz="3200" dirty="0"/>
          </a:p>
          <a:p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677334" y="5358487"/>
            <a:ext cx="5561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 smtClean="0">
              <a:hlinkClick r:id="rId4"/>
            </a:endParaRPr>
          </a:p>
          <a:p>
            <a:endParaRPr lang="sl-SI" dirty="0" smtClean="0">
              <a:hlinkClick r:id="rId4"/>
            </a:endParaRPr>
          </a:p>
          <a:p>
            <a:endParaRPr lang="sl-SI" dirty="0" smtClean="0">
              <a:hlinkClick r:id="rId4"/>
            </a:endParaRPr>
          </a:p>
          <a:p>
            <a:r>
              <a:rPr lang="sl-SI" dirty="0" smtClean="0">
                <a:hlinkClick r:id="rId4"/>
              </a:rPr>
              <a:t>https://eucbeniki.sio.si/nit4/1304/index.html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58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GLIVE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1325880"/>
            <a:ext cx="5171391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Naštej nekaj gliv v našem okolju.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83" y="1270000"/>
            <a:ext cx="5826156" cy="388143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23" y="1430594"/>
            <a:ext cx="7369995" cy="51244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2238374"/>
            <a:ext cx="4919202" cy="409933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567" y="2090994"/>
            <a:ext cx="6360340" cy="4178995"/>
          </a:xfrm>
          <a:prstGeom prst="rect">
            <a:avLst/>
          </a:prstGeom>
        </p:spPr>
      </p:pic>
      <p:pic>
        <p:nvPicPr>
          <p:cNvPr id="1026" name="Picture 2" descr="Ali veš, katere vrste živih bitij obsegajo glive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23" y="1509171"/>
            <a:ext cx="6727830" cy="50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Odgovor:</a:t>
            </a:r>
            <a:endParaRPr lang="sl-SI" dirty="0"/>
          </a:p>
        </p:txBody>
      </p:sp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348791"/>
              </p:ext>
            </p:extLst>
          </p:nvPr>
        </p:nvGraphicFramePr>
        <p:xfrm>
          <a:off x="855407" y="1430593"/>
          <a:ext cx="8996516" cy="3656530"/>
        </p:xfrm>
        <a:graphic>
          <a:graphicData uri="http://schemas.openxmlformats.org/drawingml/2006/table">
            <a:tbl>
              <a:tblPr firstRow="1" firstCol="1" bandRow="1"/>
              <a:tblGrid>
                <a:gridCol w="4498258"/>
                <a:gridCol w="4498258"/>
              </a:tblGrid>
              <a:tr h="459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32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UŽITNE GLIVE</a:t>
                      </a:r>
                      <a:endParaRPr lang="sl-SI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32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NEUŽITNE GLIVE</a:t>
                      </a:r>
                      <a:endParaRPr lang="sl-SI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A2"/>
                    </a:solidFill>
                  </a:tcPr>
                </a:tc>
              </a:tr>
              <a:tr h="1056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nekatere vrste gob </a:t>
                      </a:r>
                      <a:endParaRPr lang="sl-SI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(jurček, lisička, štorovka…)</a:t>
                      </a:r>
                      <a:endParaRPr lang="sl-SI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strupene gobe </a:t>
                      </a:r>
                      <a:endParaRPr lang="sl-SI" sz="24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(zelena in rdeča mušnica…)</a:t>
                      </a:r>
                      <a:endParaRPr lang="sl-SI" sz="24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plemenite plesni (gorgonzola) </a:t>
                      </a:r>
                      <a:endParaRPr lang="sl-SI" sz="24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krušna plesen</a:t>
                      </a:r>
                      <a:endParaRPr lang="sl-SI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tartufi (rastejo pod zemljo)</a:t>
                      </a:r>
                      <a:endParaRPr lang="sl-SI" sz="24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plesen, ki se razvije na hrani</a:t>
                      </a:r>
                      <a:endParaRPr lang="sl-SI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kvasovke (se uporabljajo pri izdelavi vina, piva in kruha)</a:t>
                      </a:r>
                      <a:endParaRPr lang="sl-SI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33700" algn="l"/>
                        </a:tabLst>
                      </a:pPr>
                      <a:r>
                        <a:rPr lang="sl-SI" sz="24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ravokotnik 4"/>
          <p:cNvSpPr/>
          <p:nvPr/>
        </p:nvSpPr>
        <p:spPr>
          <a:xfrm>
            <a:off x="1086463" y="4923107"/>
            <a:ext cx="7113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sl-SI" dirty="0" smtClean="0">
              <a:effectLst/>
            </a:endParaRPr>
          </a:p>
          <a:p>
            <a:pPr>
              <a:spcAft>
                <a:spcPts val="0"/>
              </a:spcAft>
              <a:tabLst>
                <a:tab pos="2933700" algn="l"/>
              </a:tabLst>
            </a:pPr>
            <a:r>
              <a:rPr lang="sl-SI" sz="2400" b="1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 glive spadajo tudi:</a:t>
            </a:r>
            <a:endParaRPr lang="sl-SI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2933700" algn="l"/>
              </a:tabLs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</a:t>
            </a:r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kožne glivice (živijo na človeški koži),</a:t>
            </a:r>
            <a:endParaRPr lang="sl-SI" sz="2400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2933700" algn="l"/>
              </a:tabLst>
            </a:pPr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lesna goba.</a:t>
            </a:r>
            <a:endParaRPr lang="sl-SI" sz="24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Kako so zgrajene glive?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2160589"/>
            <a:ext cx="5457995" cy="3880773"/>
          </a:xfrm>
        </p:spPr>
        <p:txBody>
          <a:bodyPr/>
          <a:lstStyle/>
          <a:p>
            <a:r>
              <a:rPr lang="sl-SI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Nekatere imajo bet in klobuk ter podgobje, večina pa jih je zgrajena drugače.</a:t>
            </a:r>
            <a:r>
              <a:rPr lang="sl-SI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/>
            </a:r>
            <a:br>
              <a:rPr lang="sl-SI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sl-SI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799" y="1297858"/>
            <a:ext cx="4696891" cy="41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8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2. Kakšna je razlika med glivo in gobo?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530" y="1270000"/>
            <a:ext cx="5356932" cy="317379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677334" y="4443798"/>
            <a:ext cx="8596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sl-SI" sz="24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Odgovor: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GLIVE so posebna skupina živih bitij,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sl-SI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GOBA pa je le razmnoževalni del glive.</a:t>
            </a:r>
            <a:r>
              <a:rPr lang="sl-SI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sl-SI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dirty="0"/>
              <a:t>Zakaj glive niso ne rastline in ne živali?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677333" y="2160589"/>
            <a:ext cx="9204085" cy="3880773"/>
          </a:xfrm>
        </p:spPr>
        <p:txBody>
          <a:bodyPr>
            <a:normAutofit/>
          </a:bodyPr>
          <a:lstStyle/>
          <a:p>
            <a:r>
              <a:rPr lang="sl-SI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Ker si same ne izdelujejo hrane, </a:t>
            </a:r>
            <a:r>
              <a:rPr lang="sl-SI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</a:t>
            </a:r>
            <a:r>
              <a:rPr lang="sl-SI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iso </a:t>
            </a:r>
            <a:r>
              <a:rPr lang="sl-SI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zelene kot rastline, nimajo korenin, stebla, listov. </a:t>
            </a:r>
            <a:endParaRPr lang="sl-SI" sz="4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sl-SI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Nimajo </a:t>
            </a:r>
            <a:r>
              <a:rPr lang="sl-SI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nog in telesa kot večina živali.</a:t>
            </a:r>
          </a:p>
          <a:p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63819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955</TotalTime>
  <Words>427</Words>
  <Application>Microsoft Office PowerPoint</Application>
  <PresentationFormat>Custom</PresentationFormat>
  <Paragraphs>73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Gladko</vt:lpstr>
      <vt:lpstr>UČI SE, UTRJUJ IN PONAVLJAJ</vt:lpstr>
      <vt:lpstr>Uči se , utrjuj in ponavljaj s pomočjo  e-učbenika in vprašanj. </vt:lpstr>
      <vt:lpstr>Vodovod, kanalizacija, centralno ogrevanje</vt:lpstr>
      <vt:lpstr>GLIVE</vt:lpstr>
      <vt:lpstr>1. Naštej nekaj gliv v našem okolju.</vt:lpstr>
      <vt:lpstr>Odgovor:</vt:lpstr>
      <vt:lpstr>Kako so zgrajene glive? </vt:lpstr>
      <vt:lpstr>2. Kakšna je razlika med glivo in gobo?</vt:lpstr>
      <vt:lpstr>Zakaj glive niso ne rastline in ne živali? </vt:lpstr>
      <vt:lpstr>Kje rastejo glive? </vt:lpstr>
      <vt:lpstr>Kakšen je pomen gliv? </vt:lpstr>
      <vt:lpstr>S čim se glive razmnožujejo?</vt:lpstr>
      <vt:lpstr>Kakšno nalogo opravlja klobuk gobe in kako bi to raziskal?</vt:lpstr>
      <vt:lpstr>PowerPoint Presentation</vt:lpstr>
      <vt:lpstr>Razišči, kako pravilno nabiramo gobe.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GLIVE</dc:title>
  <dc:creator>blaz jelincic</dc:creator>
  <cp:lastModifiedBy>Anita</cp:lastModifiedBy>
  <cp:revision>25</cp:revision>
  <dcterms:created xsi:type="dcterms:W3CDTF">2020-05-20T14:11:14Z</dcterms:created>
  <dcterms:modified xsi:type="dcterms:W3CDTF">2020-05-21T08:39:49Z</dcterms:modified>
</cp:coreProperties>
</file>