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4" r:id="rId4"/>
    <p:sldId id="258" r:id="rId5"/>
    <p:sldId id="283" r:id="rId6"/>
    <p:sldId id="284" r:id="rId7"/>
    <p:sldId id="286" r:id="rId8"/>
    <p:sldId id="288" r:id="rId9"/>
    <p:sldId id="289" r:id="rId10"/>
    <p:sldId id="282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  <a:srgbClr val="FFCC00"/>
    <a:srgbClr val="FFFF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34E4-86E2-4070-B4ED-EBAEEA1EDA21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ED800-091B-4DCF-8624-4094BA27B3F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-tteVf01M" TargetMode="External"/><Relationship Id="rId2" Type="http://schemas.openxmlformats.org/officeDocument/2006/relationships/hyperlink" Target="https://www.youtube.com/watch?v=4bkahpkzRK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WIVoW9jA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5180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SPORAZUMEVANJE IN JEZIKI</a:t>
            </a:r>
            <a:endParaRPr lang="sl-SI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grada vsebine 3" descr="kids-communic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5832648" cy="3884543"/>
          </a:xfrm>
        </p:spPr>
      </p:pic>
      <p:sp>
        <p:nvSpPr>
          <p:cNvPr id="5" name="PoljeZBesedilom 4"/>
          <p:cNvSpPr txBox="1"/>
          <p:nvPr/>
        </p:nvSpPr>
        <p:spPr>
          <a:xfrm>
            <a:off x="683568" y="11247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KLJUČNE BESEDE:BESEDNO IN NEBESEDNO SPORAZUMEVANJE, PRVI (MATERNI) IN TUJI JEZIK,</a:t>
            </a:r>
          </a:p>
          <a:p>
            <a:r>
              <a:rPr lang="sl-SI" sz="2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DRUGI JEZIK OZ. JEZIK OKOLJA.</a:t>
            </a:r>
          </a:p>
          <a:p>
            <a:endParaRPr lang="sl-SI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3300"/>
                </a:solidFill>
              </a:rPr>
              <a:t>DA BO DELO BOLJ VESELO!</a:t>
            </a:r>
            <a:endParaRPr lang="sl-SI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FFFF66"/>
                </a:solidFill>
              </a:rPr>
              <a:t>Na spodnjih povezavah si lahko ogledaš različne načine nebesedne komunikacije:</a:t>
            </a:r>
          </a:p>
          <a:p>
            <a:pPr marL="0" indent="0">
              <a:buNone/>
            </a:pPr>
            <a:r>
              <a:rPr lang="sl-SI" sz="2000" dirty="0" smtClean="0"/>
              <a:t>-CHARLIE CHAPLIN </a:t>
            </a:r>
            <a:r>
              <a:rPr lang="sl-SI" sz="2000" dirty="0" smtClean="0">
                <a:sym typeface="Wingdings" pitchFamily="2" charset="2"/>
              </a:rPr>
              <a:t>(dolžina 4 min)</a:t>
            </a:r>
            <a:r>
              <a:rPr lang="sl-SI" sz="2000" dirty="0" smtClean="0"/>
              <a:t> </a:t>
            </a:r>
            <a:r>
              <a:rPr lang="sl-SI" sz="2000" dirty="0">
                <a:hlinkClick r:id="rId2"/>
              </a:rPr>
              <a:t>https://www.youtube.com/watch?v=4bkahpkzRKM</a:t>
            </a:r>
            <a:r>
              <a:rPr lang="sl-SI" sz="2000" dirty="0"/>
              <a:t>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-</a:t>
            </a:r>
            <a:r>
              <a:rPr lang="sl-SI" b="1" dirty="0"/>
              <a:t> </a:t>
            </a:r>
            <a:r>
              <a:rPr lang="sl-SI" sz="2000" dirty="0"/>
              <a:t>Infodrom: Beti predstavi slovenski znakovni </a:t>
            </a:r>
            <a:r>
              <a:rPr lang="sl-SI" sz="2000" dirty="0" smtClean="0"/>
              <a:t>jezik (dolžina 2 min)</a:t>
            </a:r>
            <a:endParaRPr lang="sl-SI" sz="2000" dirty="0"/>
          </a:p>
          <a:p>
            <a:pPr marL="0" indent="0">
              <a:buNone/>
            </a:pPr>
            <a:r>
              <a:rPr lang="sl-SI" sz="2000" dirty="0" smtClean="0">
                <a:hlinkClick r:id="rId3"/>
              </a:rPr>
              <a:t>https</a:t>
            </a:r>
            <a:r>
              <a:rPr lang="sl-SI" sz="2000" dirty="0">
                <a:hlinkClick r:id="rId3"/>
              </a:rPr>
              <a:t>://</a:t>
            </a:r>
            <a:r>
              <a:rPr lang="sl-SI" sz="2000" dirty="0" smtClean="0">
                <a:hlinkClick r:id="rId3"/>
              </a:rPr>
              <a:t>www.youtube.com/watch?v=m2-tteVf01M</a:t>
            </a:r>
            <a:r>
              <a:rPr lang="sl-SI" sz="2000" dirty="0" smtClean="0"/>
              <a:t> </a:t>
            </a:r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Risanko Ptiči (dolžina 3 min) </a:t>
            </a:r>
            <a:r>
              <a:rPr lang="sl-SI" sz="2000" dirty="0" smtClean="0">
                <a:hlinkClick r:id="rId4"/>
              </a:rPr>
              <a:t>https</a:t>
            </a:r>
            <a:r>
              <a:rPr lang="sl-SI" sz="2000" dirty="0">
                <a:hlinkClick r:id="rId4"/>
              </a:rPr>
              <a:t>://www.youtube.com/watch?v=pWIVoW9jAOs</a:t>
            </a:r>
            <a:r>
              <a:rPr lang="sl-SI" sz="2000" dirty="0"/>
              <a:t> </a:t>
            </a:r>
          </a:p>
          <a:p>
            <a:pPr marL="0" indent="0">
              <a:buNone/>
            </a:pPr>
            <a:endParaRPr lang="sl-SI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3 kids wisp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120680" cy="425578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938535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FF66"/>
                </a:solidFill>
              </a:rPr>
              <a:t/>
            </a:r>
            <a:br>
              <a:rPr lang="sl-SI" dirty="0" smtClean="0">
                <a:solidFill>
                  <a:srgbClr val="FFFF66"/>
                </a:solidFill>
              </a:rPr>
            </a:br>
            <a:r>
              <a:rPr lang="sl-SI" dirty="0">
                <a:solidFill>
                  <a:srgbClr val="FFFF66"/>
                </a:solidFill>
              </a:rPr>
              <a:t/>
            </a:r>
            <a:br>
              <a:rPr lang="sl-SI" dirty="0">
                <a:solidFill>
                  <a:srgbClr val="FFFF66"/>
                </a:solidFill>
              </a:rPr>
            </a:br>
            <a:r>
              <a:rPr lang="sl-SI" dirty="0" smtClean="0">
                <a:solidFill>
                  <a:srgbClr val="FFFF66"/>
                </a:solidFill>
              </a:rPr>
              <a:t/>
            </a:r>
            <a:br>
              <a:rPr lang="sl-SI" dirty="0" smtClean="0">
                <a:solidFill>
                  <a:srgbClr val="FFFF66"/>
                </a:solidFill>
              </a:rPr>
            </a:br>
            <a:r>
              <a:rPr lang="sl-SI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SPORAZUMEVANJE</a:t>
            </a:r>
            <a:r>
              <a:rPr lang="sl-SI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sl-SI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l-SI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izmenjava in posredovanje misli, informacij.</a:t>
            </a:r>
            <a:br>
              <a:rPr lang="sl-SI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endParaRPr lang="sl-SI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Ljudje se sporazumevajo z besedami </a:t>
            </a:r>
            <a:r>
              <a:rPr lang="sl-SI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sl-SI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BESEDNO) </a:t>
            </a:r>
            <a:r>
              <a:rPr lang="sl-SI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brez besed </a:t>
            </a:r>
            <a:r>
              <a:rPr lang="sl-SI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(NEBESEDNO).</a:t>
            </a:r>
            <a:endParaRPr lang="sl-SI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grada vsebine 3" descr="improve-english-commun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430" b="5403"/>
          <a:stretch>
            <a:fillRect/>
          </a:stretch>
        </p:blipFill>
        <p:spPr>
          <a:xfrm>
            <a:off x="1403648" y="1700808"/>
            <a:ext cx="6264696" cy="4202103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Vrste sporazumevanja: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Ograda vsebine 3" descr="2574741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52972"/>
            <a:ext cx="8928992" cy="4420418"/>
          </a:xfrm>
        </p:spPr>
      </p:pic>
      <p:sp>
        <p:nvSpPr>
          <p:cNvPr id="6" name="PoljeZBesedilom 5"/>
          <p:cNvSpPr txBox="1"/>
          <p:nvPr/>
        </p:nvSpPr>
        <p:spPr>
          <a:xfrm>
            <a:off x="6516216" y="1988840"/>
            <a:ext cx="108012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izrazi na obrazi</a:t>
            </a:r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7884368" y="2564904"/>
            <a:ext cx="936104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 telesa</a:t>
            </a:r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524328" y="3933056"/>
            <a:ext cx="100811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kretnje </a:t>
            </a:r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868144" y="4293096"/>
            <a:ext cx="144016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piktogrami</a:t>
            </a: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475656" y="2011487"/>
            <a:ext cx="4752528" cy="76944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SPORAZUMEVANJE</a:t>
            </a:r>
            <a:endParaRPr lang="sl-SI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5220072" y="1844824"/>
            <a:ext cx="3600400" cy="331236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sl-SI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JEZIKIH</a:t>
            </a:r>
            <a:endParaRPr lang="sl-SI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52" y="1240178"/>
            <a:ext cx="5546976" cy="430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3312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 (MATERNI  JEZIK)</a:t>
            </a:r>
            <a:endParaRPr lang="sl-SI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grada vsebine 4" descr="la_lit_genr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340768"/>
            <a:ext cx="4464496" cy="3904597"/>
          </a:xfrm>
        </p:spPr>
      </p:pic>
      <p:sp>
        <p:nvSpPr>
          <p:cNvPr id="7" name="PoljeZBesedilom 6"/>
          <p:cNvSpPr txBox="1"/>
          <p:nvPr/>
        </p:nvSpPr>
        <p:spPr>
          <a:xfrm>
            <a:off x="408562" y="1293780"/>
            <a:ext cx="4803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6570"/>
                </a:solidFill>
              </a:rPr>
              <a:t>Jezik, ki smo se ga naučili najprej in v katerem se pogovarjamo s svojimi starši, imenujemo </a:t>
            </a:r>
            <a:r>
              <a:rPr lang="sl-SI" sz="2800" dirty="0" smtClean="0">
                <a:solidFill>
                  <a:srgbClr val="FFFF99"/>
                </a:solidFill>
              </a:rPr>
              <a:t>MATERNI JEZIK</a:t>
            </a:r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l-SI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l-SI" sz="2800" dirty="0" smtClean="0">
                <a:solidFill>
                  <a:srgbClr val="FF6570"/>
                </a:solidFill>
              </a:rPr>
              <a:t>Otroci, ki se z mamo pogovarjajo v enem jeziku, z očetom pa v drugem, imajo dva prva oz. materna jezika; zanje pravimo, da so </a:t>
            </a:r>
            <a:r>
              <a:rPr lang="sl-SI" sz="2800" dirty="0" smtClean="0">
                <a:solidFill>
                  <a:srgbClr val="FFFF99"/>
                </a:solidFill>
              </a:rPr>
              <a:t>DVOJEZIČNI</a:t>
            </a:r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sl-SI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364088" y="5301208"/>
            <a:ext cx="3240360" cy="830997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 PRVI jezik je </a:t>
            </a:r>
            <a:r>
              <a:rPr lang="sl-SI" sz="2400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slovenščina</a:t>
            </a:r>
            <a:r>
              <a:rPr lang="sl-SI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0290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Odgovori ustno.</a:t>
            </a:r>
            <a:endParaRPr lang="sl-SI" sz="3600" u="sng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Kateri je tvoj materni jezik?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kom vse se pogovarjaš v njem?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bi se počutil, če bi ti kdo prepovedal uporabljati tvoj jezik?</a:t>
            </a:r>
            <a:endParaRPr lang="sl-SI" sz="2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la_literatu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36" y="3429000"/>
            <a:ext cx="5099178" cy="312987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4932040" y="3815574"/>
            <a:ext cx="3600400" cy="830997"/>
          </a:xfrm>
          <a:prstGeom prst="rect">
            <a:avLst/>
          </a:prstGeom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r>
              <a:rPr lang="sl-SI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Moj MATERNI jezik je </a:t>
            </a:r>
            <a:r>
              <a:rPr lang="sl-SI" sz="2400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slovenščina</a:t>
            </a:r>
            <a:r>
              <a:rPr lang="sl-SI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l-SI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40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intl_global_communi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2503491" cy="2507705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rgbClr val="FFFF99"/>
                </a:solidFill>
              </a:rPr>
              <a:t>               Vrste jezikov</a:t>
            </a:r>
            <a:endParaRPr lang="sl-SI" b="1" dirty="0">
              <a:solidFill>
                <a:srgbClr val="FFFF99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30224" y="1556792"/>
            <a:ext cx="6777642" cy="341632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Sloveniji je državni jezik slovenščina.</a:t>
            </a:r>
          </a:p>
          <a:p>
            <a:r>
              <a:rPr lang="sl-SI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Kadar gremo na izlet ali počitnice v druge države, hitro ugotovimo, da tam govorijo drugače.</a:t>
            </a:r>
          </a:p>
          <a:p>
            <a:r>
              <a:rPr lang="sl-SI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Italiji govorijo italijansko, na Hrvaškem govorijo hrvaško, v Avstriji je materni jezik nemščina, na Madžarskem pa madžarščina.</a:t>
            </a:r>
          </a:p>
          <a:p>
            <a:r>
              <a:rPr lang="sl-SI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ljudi, ki govorijo v tujem jeziku, smo spoštljivi.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43017" y="4973298"/>
            <a:ext cx="6729220" cy="1200329"/>
          </a:xfrm>
          <a:prstGeom prst="rect">
            <a:avLst/>
          </a:prstGeom>
          <a:noFill/>
          <a:ln>
            <a:solidFill>
              <a:srgbClr val="FF6570"/>
            </a:solidFill>
          </a:ln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PRAVOPISNI KOTIČEK:</a:t>
            </a:r>
          </a:p>
          <a:p>
            <a:r>
              <a:rPr lang="sl-SI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Imena jezikov pišemo </a:t>
            </a:r>
            <a:r>
              <a:rPr lang="sl-SI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MALO ZAČETNICO</a:t>
            </a:r>
            <a:r>
              <a:rPr lang="sl-SI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imena držav pa </a:t>
            </a:r>
            <a:r>
              <a:rPr lang="sl-SI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VELIKO ZAČETNICO</a:t>
            </a:r>
            <a:r>
              <a:rPr lang="sl-SI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sl-S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sl-SI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85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395536" y="1268760"/>
            <a:ext cx="8425552" cy="46166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Matjaž živi v Sloveniji. Njegov </a:t>
            </a:r>
            <a:r>
              <a:rPr lang="sl-SI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prvi (materni) jezik 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sl-SI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slovenščina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V šoli se uči angleščine. </a:t>
            </a:r>
            <a:r>
              <a:rPr lang="sl-SI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Angleščina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je za Matjaža </a:t>
            </a:r>
            <a:r>
              <a:rPr lang="sl-SI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tuji jezik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V njegov razred je iz Albanije </a:t>
            </a:r>
            <a:r>
              <a:rPr lang="sl-SI" sz="28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prišel 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Besim. Njegov </a:t>
            </a:r>
            <a:r>
              <a:rPr lang="sl-SI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materni jezik 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sl-SI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albanščina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l-SI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Slovenski jezik 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ja za Besima </a:t>
            </a:r>
            <a:r>
              <a:rPr lang="sl-SI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drugi jezik 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oziroma </a:t>
            </a:r>
            <a:r>
              <a:rPr lang="sl-SI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jezik okolja</a:t>
            </a:r>
            <a:r>
              <a:rPr lang="sl-SI" sz="28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759505" y="332656"/>
            <a:ext cx="4729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400" b="1" dirty="0" smtClean="0">
                <a:solidFill>
                  <a:srgbClr val="FFFF99"/>
                </a:solidFill>
              </a:rPr>
              <a:t>Vrste jezikov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42642479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726</TotalTime>
  <Words>342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Officeova tema</vt:lpstr>
      <vt:lpstr>SPORAZUMEVANJE IN JEZIKI</vt:lpstr>
      <vt:lpstr>   SPORAZUMEVANJE je  izmenjava in posredovanje misli, informacij. </vt:lpstr>
      <vt:lpstr>Ljudje se sporazumevajo z besedami (BESEDNO) in brez besed (NEBESEDNO).</vt:lpstr>
      <vt:lpstr>Vrste sporazumevanja:</vt:lpstr>
      <vt:lpstr>O JEZIKIH</vt:lpstr>
      <vt:lpstr>PRVI (MATERNI  JEZIK)</vt:lpstr>
      <vt:lpstr>Odgovori ustno.</vt:lpstr>
      <vt:lpstr>               Vrste jezikov</vt:lpstr>
      <vt:lpstr>PowerPoint Presentation</vt:lpstr>
      <vt:lpstr>DA BO DELO BOLJ VESELO!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SPOROČANJE</dc:title>
  <dc:creator>Mateja</dc:creator>
  <cp:lastModifiedBy>Anita</cp:lastModifiedBy>
  <cp:revision>61</cp:revision>
  <dcterms:created xsi:type="dcterms:W3CDTF">2017-09-17T16:52:33Z</dcterms:created>
  <dcterms:modified xsi:type="dcterms:W3CDTF">2020-04-16T07:13:46Z</dcterms:modified>
</cp:coreProperties>
</file>